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8" r:id="rId7"/>
    <p:sldId id="298" r:id="rId8"/>
    <p:sldId id="274" r:id="rId9"/>
    <p:sldId id="314" r:id="rId10"/>
    <p:sldId id="294" r:id="rId11"/>
    <p:sldId id="279" r:id="rId12"/>
    <p:sldId id="285" r:id="rId13"/>
    <p:sldId id="288" r:id="rId14"/>
    <p:sldId id="286" r:id="rId15"/>
    <p:sldId id="287" r:id="rId16"/>
    <p:sldId id="313" r:id="rId17"/>
    <p:sldId id="307" r:id="rId18"/>
    <p:sldId id="306" r:id="rId19"/>
    <p:sldId id="315" r:id="rId20"/>
    <p:sldId id="311" r:id="rId21"/>
    <p:sldId id="312" r:id="rId22"/>
    <p:sldId id="297" r:id="rId23"/>
    <p:sldId id="317" r:id="rId24"/>
    <p:sldId id="300" r:id="rId25"/>
    <p:sldId id="316" r:id="rId26"/>
    <p:sldId id="277" r:id="rId27"/>
    <p:sldId id="272" r:id="rId28"/>
    <p:sldId id="303" r:id="rId29"/>
    <p:sldId id="30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1059278"/>
          </a:xfrm>
        </p:spPr>
        <p:txBody>
          <a:bodyPr>
            <a:noAutofit/>
          </a:bodyPr>
          <a:lstStyle/>
          <a:p>
            <a:r>
              <a:rPr lang="en-GB" sz="2800" dirty="0" smtClean="0"/>
              <a:t>A presentation at the CEU</a:t>
            </a:r>
          </a:p>
          <a:p>
            <a:r>
              <a:rPr lang="en-GB" sz="2800" dirty="0" smtClean="0"/>
              <a:t>on </a:t>
            </a:r>
            <a:r>
              <a:rPr lang="en-GB" sz="2800" dirty="0"/>
              <a:t>behalf of the SCALLOP/INF1 consortium</a:t>
            </a: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30/5/2019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(cis regions) and forest plots.</a:t>
            </a:r>
          </a:p>
          <a:p>
            <a:r>
              <a:rPr lang="en-GB" dirty="0" smtClean="0"/>
              <a:t>Near-independent signals.</a:t>
            </a:r>
            <a:endParaRPr lang="en-GB" dirty="0"/>
          </a:p>
          <a:p>
            <a:r>
              <a:rPr lang="en-GB" dirty="0" smtClean="0"/>
              <a:t>Signal </a:t>
            </a:r>
            <a:r>
              <a:rPr lang="en-GB" dirty="0" smtClean="0"/>
              <a:t>classifications</a:t>
            </a:r>
            <a:r>
              <a:rPr lang="en-GB" dirty="0" smtClean="0"/>
              <a:t>: </a:t>
            </a:r>
            <a:r>
              <a:rPr lang="en-GB" dirty="0"/>
              <a:t>Independent, primary/secondary, cis/trans.</a:t>
            </a:r>
          </a:p>
          <a:p>
            <a:r>
              <a:rPr lang="en-GB" dirty="0" smtClean="0"/>
              <a:t>OPG as positive control through </a:t>
            </a:r>
            <a:r>
              <a:rPr lang="en-GB" dirty="0" err="1" smtClean="0"/>
              <a:t>PhenoScanner</a:t>
            </a:r>
            <a:r>
              <a:rPr lang="en-GB" dirty="0" smtClean="0"/>
              <a:t> </a:t>
            </a:r>
            <a:r>
              <a:rPr lang="en-GB" dirty="0"/>
              <a:t>v1.1 </a:t>
            </a:r>
            <a:r>
              <a:rPr lang="en-GB" dirty="0" smtClean="0"/>
              <a:t>(with </a:t>
            </a:r>
            <a:r>
              <a:rPr lang="en-GB" dirty="0" err="1"/>
              <a:t>chr:pos</a:t>
            </a:r>
            <a:r>
              <a:rPr lang="en-GB" dirty="0"/>
              <a:t> input</a:t>
            </a:r>
            <a:r>
              <a:rPr lang="en-GB" dirty="0" smtClean="0"/>
              <a:t>), v2 (with </a:t>
            </a:r>
            <a:r>
              <a:rPr lang="en-GB" dirty="0" err="1"/>
              <a:t>rsid</a:t>
            </a:r>
            <a:r>
              <a:rPr lang="en-GB" dirty="0"/>
              <a:t> </a:t>
            </a:r>
            <a:r>
              <a:rPr lang="en-GB" dirty="0" smtClean="0"/>
              <a:t>input) for </a:t>
            </a:r>
            <a:r>
              <a:rPr lang="en-GB" dirty="0"/>
              <a:t>INF1 as a whole and by proteins</a:t>
            </a:r>
            <a:r>
              <a:rPr lang="en-GB" dirty="0" smtClean="0"/>
              <a:t>. Additional </a:t>
            </a:r>
            <a:r>
              <a:rPr lang="en-GB" dirty="0"/>
              <a:t>results on IBD, rheumatoid arthritis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 smtClean="0"/>
              <a:t>Parallel </a:t>
            </a:r>
            <a:r>
              <a:rPr lang="en-GB" dirty="0"/>
              <a:t>effort on </a:t>
            </a:r>
            <a:r>
              <a:rPr lang="en-GB" dirty="0" err="1"/>
              <a:t>coloc</a:t>
            </a:r>
            <a:r>
              <a:rPr lang="en-GB" dirty="0"/>
              <a:t>(</a:t>
            </a:r>
            <a:r>
              <a:rPr lang="en-GB" dirty="0" err="1"/>
              <a:t>alisation</a:t>
            </a:r>
            <a:r>
              <a:rPr lang="en-GB" dirty="0"/>
              <a:t>) </a:t>
            </a:r>
            <a:r>
              <a:rPr lang="en-GB" dirty="0" smtClean="0"/>
              <a:t>analysis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Comparison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 smtClean="0"/>
              <a:t>“The </a:t>
            </a:r>
            <a:r>
              <a:rPr lang="en-GB" dirty="0"/>
              <a:t>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</a:t>
            </a:r>
            <a:r>
              <a:rPr lang="en-GB" dirty="0" smtClean="0"/>
              <a:t>”.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altLang="en-US" i="1" dirty="0"/>
              <a:t>Kwan JSH, et al. (2014). 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 23(24): 6684—93</a:t>
            </a:r>
            <a:r>
              <a:rPr lang="en-GB" altLang="en-US" i="1" dirty="0" smtClean="0"/>
              <a:t>.</a:t>
            </a:r>
            <a:endParaRPr lang="en-GB" altLang="en-US" i="1" dirty="0"/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</a:t>
            </a:r>
            <a:r>
              <a:rPr lang="en-GB" b="1" dirty="0" smtClean="0"/>
              <a:t>identification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GWAS summary </a:t>
            </a:r>
            <a:r>
              <a:rPr lang="en-GB" dirty="0"/>
              <a:t>statistics contain many enriched </a:t>
            </a:r>
            <a:r>
              <a:rPr lang="en-GB" dirty="0" err="1" smtClean="0"/>
              <a:t>pQTLs</a:t>
            </a:r>
            <a:r>
              <a:rPr lang="en-GB" dirty="0" smtClean="0"/>
              <a:t> and </a:t>
            </a:r>
            <a:r>
              <a:rPr lang="en-GB" dirty="0"/>
              <a:t>proved </a:t>
            </a:r>
            <a:r>
              <a:rPr lang="en-GB" dirty="0" smtClean="0"/>
              <a:t>useful for many downstream analyses.</a:t>
            </a:r>
          </a:p>
          <a:p>
            <a:r>
              <a:rPr lang="en-GB" dirty="0" smtClean="0"/>
              <a:t>Fundamentally important </a:t>
            </a:r>
            <a:r>
              <a:rPr lang="en-GB" dirty="0" err="1" smtClean="0"/>
              <a:t>genomewide</a:t>
            </a:r>
            <a:r>
              <a:rPr lang="en-GB" dirty="0" smtClean="0"/>
              <a:t> significant signals are often in strong LD with others and conditionally significant.</a:t>
            </a:r>
          </a:p>
          <a:p>
            <a:r>
              <a:rPr lang="en-GB" dirty="0" smtClean="0"/>
              <a:t>The </a:t>
            </a:r>
            <a:r>
              <a:rPr lang="en-GB" dirty="0" smtClean="0"/>
              <a:t>uncertainty in dealing with LD can be seen that among a predefined </a:t>
            </a:r>
            <a:r>
              <a:rPr lang="en-GB" dirty="0"/>
              <a:t>1,703 autosomal </a:t>
            </a:r>
            <a:r>
              <a:rPr lang="en-GB" dirty="0" smtClean="0"/>
              <a:t>regions, 36, 300 and 1,701 are 250kb, 500kb and </a:t>
            </a:r>
            <a:r>
              <a:rPr lang="en-GB" dirty="0"/>
              <a:t>10mb </a:t>
            </a:r>
            <a:r>
              <a:rPr lang="en-GB" dirty="0" smtClean="0"/>
              <a:t>apart, respectively, giving 1,672 regions after excluding </a:t>
            </a:r>
            <a:r>
              <a:rPr lang="en-GB" dirty="0"/>
              <a:t>regions in high LD </a:t>
            </a:r>
            <a:r>
              <a:rPr lang="en-GB" dirty="0" smtClean="0"/>
              <a:t>such as HLA.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i="1" dirty="0" err="1"/>
              <a:t>Yengo</a:t>
            </a:r>
            <a:r>
              <a:rPr lang="en-GB" i="1" dirty="0"/>
              <a:t> L, et al. (2018). </a:t>
            </a:r>
            <a:r>
              <a:rPr lang="en-GB" i="1" dirty="0" smtClean="0"/>
              <a:t>Hum </a:t>
            </a:r>
            <a:r>
              <a:rPr lang="en-GB" i="1" dirty="0" err="1"/>
              <a:t>Mol</a:t>
            </a:r>
            <a:r>
              <a:rPr lang="en-GB" i="1" dirty="0"/>
              <a:t> Genet 27:3641–3649</a:t>
            </a:r>
            <a:endParaRPr lang="en-GB" altLang="en-US" sz="2400" i="1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78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</a:t>
            </a:r>
            <a:r>
              <a:rPr lang="en-GB" altLang="en-US" dirty="0" smtClean="0"/>
              <a:t>a strong </a:t>
            </a:r>
            <a:r>
              <a:rPr lang="en-GB" altLang="en-US" dirty="0"/>
              <a:t>motivation to integrate genomic, proteomic and phenotypic data for biological and clinical </a:t>
            </a:r>
            <a:r>
              <a:rPr lang="en-GB" altLang="en-US" dirty="0" smtClean="0"/>
              <a:t>insights.</a:t>
            </a:r>
            <a:endParaRPr lang="en-GB" altLang="en-US" dirty="0"/>
          </a:p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This </a:t>
            </a:r>
            <a:r>
              <a:rPr lang="en-GB" altLang="en-US" dirty="0"/>
              <a:t>study involves 12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studies </a:t>
            </a:r>
            <a:r>
              <a:rPr lang="en-GB" altLang="en-US" dirty="0" smtClean="0"/>
              <a:t>in SCALLOP </a:t>
            </a:r>
            <a:r>
              <a:rPr lang="en-GB" altLang="en-US" dirty="0"/>
              <a:t>consortium </a:t>
            </a:r>
            <a:r>
              <a:rPr lang="en-GB" altLang="en-US" dirty="0" smtClean="0"/>
              <a:t>using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assay of </a:t>
            </a:r>
            <a:r>
              <a:rPr lang="en-GB" altLang="en-US" dirty="0"/>
              <a:t>91 </a:t>
            </a:r>
            <a:r>
              <a:rPr lang="en-GB" altLang="en-US" dirty="0" smtClean="0"/>
              <a:t>proteins for </a:t>
            </a:r>
            <a:r>
              <a:rPr lang="en-GB" altLang="en-US" dirty="0"/>
              <a:t>study of </a:t>
            </a:r>
            <a:r>
              <a:rPr lang="en-GB" altLang="en-US" dirty="0" smtClean="0"/>
              <a:t>inflammation in </a:t>
            </a:r>
            <a:r>
              <a:rPr lang="en-US" altLang="en-US" dirty="0" smtClean="0"/>
              <a:t>immune </a:t>
            </a:r>
            <a:r>
              <a:rPr lang="en-US" altLang="en-US" dirty="0"/>
              <a:t>response </a:t>
            </a:r>
            <a:r>
              <a:rPr lang="en-US" altLang="en-US" dirty="0" smtClean="0"/>
              <a:t>and/or pathological </a:t>
            </a:r>
            <a:r>
              <a:rPr lang="en-US" altLang="en-US" dirty="0"/>
              <a:t>processes and diseases.</a:t>
            </a:r>
          </a:p>
          <a:p>
            <a:pPr>
              <a:spcBef>
                <a:spcPct val="0"/>
              </a:spcBef>
              <a:defRPr/>
            </a:pPr>
            <a:r>
              <a:rPr lang="en-US" dirty="0"/>
              <a:t>The aim is to identify protein quantitative trait loci (</a:t>
            </a:r>
            <a:r>
              <a:rPr lang="en-US" dirty="0" err="1"/>
              <a:t>pQTLs</a:t>
            </a:r>
            <a:r>
              <a:rPr lang="en-US" dirty="0"/>
              <a:t>) and assess their biological and/or clinical significance</a:t>
            </a:r>
            <a:r>
              <a:rPr lang="en-US" dirty="0" smtClean="0"/>
              <a:t>.</a:t>
            </a:r>
          </a:p>
          <a:p>
            <a:pPr>
              <a:spcBef>
                <a:spcPct val="0"/>
              </a:spcBef>
              <a:defRPr/>
            </a:pPr>
            <a:endParaRPr lang="en-US" dirty="0"/>
          </a:p>
          <a:p>
            <a:pPr marL="0" indent="0">
              <a:spcBef>
                <a:spcPct val="0"/>
              </a:spcBef>
              <a:buNone/>
              <a:defRPr/>
            </a:pPr>
            <a:r>
              <a:rPr lang="en-US" altLang="en-US" i="1" dirty="0" err="1" smtClean="0"/>
              <a:t>Genz</a:t>
            </a:r>
            <a:r>
              <a:rPr lang="en-US" altLang="en-US" i="1" dirty="0" smtClean="0"/>
              <a:t> et al (2016), </a:t>
            </a:r>
            <a:r>
              <a:rPr lang="en-GB" altLang="en-US" i="1" dirty="0" smtClean="0"/>
              <a:t>JAMA 315:2532-41; </a:t>
            </a:r>
            <a:r>
              <a:rPr lang="en-GB" altLang="en-US" i="1" dirty="0" err="1" smtClean="0"/>
              <a:t>Niewczas</a:t>
            </a:r>
            <a:r>
              <a:rPr lang="en-GB" altLang="en-US" i="1" dirty="0" smtClean="0"/>
              <a:t> MA, et al. (2019). Nat Med; </a:t>
            </a:r>
            <a:r>
              <a:rPr lang="en-GB" altLang="en-US" i="1" dirty="0"/>
              <a:t>Sun B, et al (2018). </a:t>
            </a:r>
            <a:r>
              <a:rPr lang="en-GB" altLang="en-US" i="1" dirty="0" smtClean="0"/>
              <a:t>Nature </a:t>
            </a:r>
            <a:r>
              <a:rPr lang="en-GB" altLang="en-US" i="1" dirty="0"/>
              <a:t>558: 73-9.</a:t>
            </a:r>
            <a:r>
              <a:rPr lang="en-GB" altLang="en-US" sz="2400" i="1" dirty="0"/>
              <a:t> </a:t>
            </a:r>
          </a:p>
          <a:p>
            <a:pPr>
              <a:spcBef>
                <a:spcPct val="0"/>
              </a:spcBef>
              <a:defRPr/>
            </a:pPr>
            <a:endParaRPr lang="en-GB" altLang="en-US" dirty="0"/>
          </a:p>
          <a:p>
            <a:pPr>
              <a:spcBef>
                <a:spcPct val="0"/>
              </a:spcBef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 smtClean="0"/>
              <a:t>experiments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b="1" dirty="0" smtClean="0"/>
              <a:t>Parameters</a:t>
            </a:r>
            <a:r>
              <a:rPr lang="en-GB" dirty="0" smtClean="0"/>
              <a:t>. 1KG (</a:t>
            </a:r>
            <a:r>
              <a:rPr lang="en-GB" dirty="0" err="1" smtClean="0"/>
              <a:t>LocusZoom</a:t>
            </a:r>
            <a:r>
              <a:rPr lang="en-GB" dirty="0" smtClean="0"/>
              <a:t> 1.4) </a:t>
            </a:r>
            <a:r>
              <a:rPr lang="en-GB" dirty="0"/>
              <a:t>and UK10K+1KG as LD </a:t>
            </a:r>
            <a:r>
              <a:rPr lang="en-GB" dirty="0" smtClean="0"/>
              <a:t>references; GCTA </a:t>
            </a:r>
            <a:r>
              <a:rPr lang="en-GB" dirty="0"/>
              <a:t>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</a:t>
            </a:r>
            <a:r>
              <a:rPr lang="en-GB" dirty="0" smtClean="0"/>
              <a:t>10000; PLINK </a:t>
            </a:r>
            <a:r>
              <a:rPr lang="en-GB" dirty="0"/>
              <a:t>–clump-r2 0, 0.1 –clump-kb 500, </a:t>
            </a:r>
            <a:r>
              <a:rPr lang="en-GB" dirty="0" smtClean="0"/>
              <a:t>1000; Regions </a:t>
            </a:r>
            <a:r>
              <a:rPr lang="en-GB" dirty="0"/>
              <a:t>in high </a:t>
            </a:r>
            <a:r>
              <a:rPr lang="en-GB" dirty="0" smtClean="0"/>
              <a:t>LD; SNPs</a:t>
            </a:r>
            <a:r>
              <a:rPr lang="en-GB" dirty="0"/>
              <a:t>, +</a:t>
            </a:r>
            <a:r>
              <a:rPr lang="en-GB" dirty="0" err="1" smtClean="0"/>
              <a:t>indels</a:t>
            </a:r>
            <a:r>
              <a:rPr lang="en-GB" dirty="0" smtClean="0"/>
              <a:t>; </a:t>
            </a:r>
            <a:r>
              <a:rPr lang="en-GB" dirty="0" err="1" smtClean="0"/>
              <a:t>Genomewide</a:t>
            </a:r>
            <a:r>
              <a:rPr lang="en-GB" dirty="0" smtClean="0"/>
              <a:t> slide windows versus the </a:t>
            </a:r>
            <a:r>
              <a:rPr lang="en-GB" dirty="0"/>
              <a:t>use of AILD </a:t>
            </a:r>
            <a:r>
              <a:rPr lang="en-GB" dirty="0" smtClean="0"/>
              <a:t>blocks.</a:t>
            </a:r>
            <a:endParaRPr lang="en-GB" dirty="0"/>
          </a:p>
          <a:p>
            <a:r>
              <a:rPr lang="en-GB" b="1" dirty="0" smtClean="0"/>
              <a:t>Major findings</a:t>
            </a:r>
            <a:r>
              <a:rPr lang="en-GB" dirty="0" smtClean="0"/>
              <a:t>. More </a:t>
            </a:r>
            <a:r>
              <a:rPr lang="en-GB" dirty="0"/>
              <a:t>signals were introduced by </a:t>
            </a:r>
            <a:r>
              <a:rPr lang="en-GB" dirty="0" err="1" smtClean="0"/>
              <a:t>indels</a:t>
            </a:r>
            <a:r>
              <a:rPr lang="en-GB" dirty="0" smtClean="0"/>
              <a:t>, </a:t>
            </a:r>
            <a:r>
              <a:rPr lang="en-GB" dirty="0" smtClean="0"/>
              <a:t>larger </a:t>
            </a:r>
            <a:r>
              <a:rPr lang="en-GB" dirty="0" smtClean="0"/>
              <a:t>LD reference panel and GWAS summary statistics. The reference panel has more impact than moderate change in LD window. LD clumping gives </a:t>
            </a:r>
            <a:r>
              <a:rPr lang="en-GB" dirty="0"/>
              <a:t>more signals </a:t>
            </a:r>
            <a:r>
              <a:rPr lang="en-GB" dirty="0" smtClean="0"/>
              <a:t>than joint/conditional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Computationally efficient algorithms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Form </a:t>
            </a:r>
            <a:r>
              <a:rPr lang="en-GB" sz="2400" dirty="0"/>
              <a:t>AILD blocks with </a:t>
            </a:r>
            <a:r>
              <a:rPr lang="en-GB" sz="2400" dirty="0" smtClean="0"/>
              <a:t>LD reference </a:t>
            </a:r>
            <a:r>
              <a:rPr lang="en-GB" sz="2400" dirty="0"/>
              <a:t>data, involving specific variants.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Tag </a:t>
            </a:r>
            <a:r>
              <a:rPr lang="en-GB" sz="2400" dirty="0" err="1"/>
              <a:t>sumstats</a:t>
            </a:r>
            <a:r>
              <a:rPr lang="en-GB" sz="2400" dirty="0"/>
              <a:t> with AILD blocks.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Overlap regions with GWAS </a:t>
            </a:r>
            <a:r>
              <a:rPr lang="en-GB" sz="2400" dirty="0" err="1"/>
              <a:t>sumstats</a:t>
            </a:r>
            <a:r>
              <a:rPr lang="en-GB" sz="2400" dirty="0"/>
              <a:t> containing signals </a:t>
            </a:r>
            <a:r>
              <a:rPr lang="en-GB" sz="2400" dirty="0" smtClean="0"/>
              <a:t>to protein-region </a:t>
            </a:r>
            <a:r>
              <a:rPr lang="en-GB" sz="2400" dirty="0"/>
              <a:t>pairs.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PLINK –clump-r2 0.1 and/or GCTA --</a:t>
            </a:r>
            <a:r>
              <a:rPr lang="en-GB" sz="2400" dirty="0" err="1"/>
              <a:t>cojo</a:t>
            </a:r>
            <a:r>
              <a:rPr lang="en-GB" sz="2400" dirty="0"/>
              <a:t>-collinear 0.9 (no –cojo-r2 yet).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Regional plots </a:t>
            </a:r>
            <a:r>
              <a:rPr lang="en-GB" sz="2400" dirty="0" smtClean="0"/>
              <a:t>(</a:t>
            </a:r>
            <a:r>
              <a:rPr lang="en-GB" sz="2400" dirty="0" err="1" smtClean="0"/>
              <a:t>LocusZoom</a:t>
            </a:r>
            <a:r>
              <a:rPr lang="en-GB" sz="2400" dirty="0" smtClean="0"/>
              <a:t> </a:t>
            </a:r>
            <a:r>
              <a:rPr lang="en-GB" sz="2400" dirty="0"/>
              <a:t>won’t be able to show </a:t>
            </a:r>
            <a:r>
              <a:rPr lang="en-GB" sz="2400" dirty="0" err="1"/>
              <a:t>indel</a:t>
            </a:r>
            <a:r>
              <a:rPr lang="en-GB" sz="2400" dirty="0"/>
              <a:t> </a:t>
            </a:r>
            <a:r>
              <a:rPr lang="en-GB" sz="2400" dirty="0" smtClean="0"/>
              <a:t>singletons).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Merge of blocks if appropriate.</a:t>
            </a:r>
          </a:p>
          <a:p>
            <a:endParaRPr lang="en-GB" sz="2400" dirty="0"/>
          </a:p>
          <a:p>
            <a:pPr marL="0" indent="0">
              <a:buNone/>
            </a:pPr>
            <a:r>
              <a:rPr lang="en-GB" sz="2400" dirty="0"/>
              <a:t>Significantly reduced computing times for GCTA from ~10 days to &lt;1 day on cardio.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67" y="1623519"/>
            <a:ext cx="10949655" cy="523448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7438" y="102848"/>
            <a:ext cx="113240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7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genomic regions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have </a:t>
            </a:r>
            <a:r>
              <a:rPr lang="en-US" sz="2800" dirty="0" err="1">
                <a:latin typeface="Arial" charset="0"/>
                <a:ea typeface="Arial" charset="0"/>
                <a:cs typeface="Arial" charset="0"/>
              </a:rPr>
              <a:t>pQTLs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for IL12B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. The cis-acting </a:t>
            </a:r>
            <a:r>
              <a:rPr lang="en-US" sz="2800" dirty="0" err="1" smtClean="0">
                <a:latin typeface="Arial" charset="0"/>
                <a:ea typeface="Arial" charset="0"/>
                <a:cs typeface="Arial" charset="0"/>
              </a:rPr>
              <a:t>pQTL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 near the </a:t>
            </a:r>
            <a:r>
              <a:rPr lang="en-US" sz="2800" i="1" dirty="0">
                <a:latin typeface="Arial" charset="0"/>
                <a:ea typeface="Arial" charset="0"/>
                <a:cs typeface="Arial" charset="0"/>
              </a:rPr>
              <a:t>IL12B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gene* is a GWAS hit for inflammatory </a:t>
            </a: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bowel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disease.</a:t>
            </a:r>
            <a:endParaRPr lang="en-US" sz="28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45430" y="4094572"/>
            <a:ext cx="1589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RAD51B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918315" y="4745869"/>
            <a:ext cx="1589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TRAF3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07003" y="2431651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LPP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54225" y="4775301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SH2B3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894407" y="4745869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MHC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91080" y="3104881"/>
            <a:ext cx="2164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Arial" charset="0"/>
                <a:ea typeface="Arial" charset="0"/>
                <a:cs typeface="Arial" charset="0"/>
              </a:rPr>
              <a:t>BHLHE40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7438" y="958356"/>
            <a:ext cx="8323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*sentinel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pQTL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variant lies 39 kb upstream of </a:t>
            </a:r>
            <a:r>
              <a:rPr lang="en-US" sz="2400" i="1" dirty="0" smtClean="0">
                <a:latin typeface="Arial" charset="0"/>
                <a:ea typeface="Arial" charset="0"/>
                <a:cs typeface="Arial" charset="0"/>
              </a:rPr>
              <a:t>IL12B</a:t>
            </a:r>
            <a:endParaRPr lang="en-US" sz="2400" i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551174" y="1314593"/>
            <a:ext cx="1621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Arial" charset="0"/>
                <a:ea typeface="Arial" charset="0"/>
                <a:cs typeface="Arial" charset="0"/>
              </a:rPr>
              <a:t>IL12B</a:t>
            </a:r>
            <a:endParaRPr lang="en-US" sz="2800" i="1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3370407" y="4620563"/>
            <a:ext cx="9043" cy="832696"/>
          </a:xfrm>
          <a:prstGeom prst="straightConnector1">
            <a:avLst/>
          </a:prstGeom>
          <a:ln w="349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9091933" y="4745869"/>
            <a:ext cx="9043" cy="832696"/>
          </a:xfrm>
          <a:prstGeom prst="straightConnector1">
            <a:avLst/>
          </a:prstGeom>
          <a:ln w="349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227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GB" altLang="en-US" dirty="0">
                <a:latin typeface="Arial" charset="0"/>
              </a:rPr>
              <a:t>Comparison between INTERVAL and INF1 gave </a:t>
            </a:r>
            <a:r>
              <a:rPr lang="en-GB" altLang="en-US" dirty="0" smtClean="0">
                <a:latin typeface="Arial" charset="0"/>
              </a:rPr>
              <a:t>support over many aspects of the results, e.g., cis/trans classification.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dirty="0" smtClean="0">
                <a:latin typeface="Arial" charset="0"/>
              </a:rPr>
              <a:t>Specific </a:t>
            </a:r>
            <a:r>
              <a:rPr lang="en-GB" altLang="en-US" dirty="0">
                <a:latin typeface="Arial" charset="0"/>
              </a:rPr>
              <a:t>findings </a:t>
            </a:r>
            <a:r>
              <a:rPr lang="en-GB" altLang="en-US" dirty="0" smtClean="0">
                <a:latin typeface="Arial" charset="0"/>
              </a:rPr>
              <a:t>such as OPG </a:t>
            </a:r>
            <a:r>
              <a:rPr lang="en-GB" altLang="en-US" dirty="0">
                <a:latin typeface="Arial" charset="0"/>
              </a:rPr>
              <a:t>(and also TNFSF14, </a:t>
            </a:r>
            <a:r>
              <a:rPr lang="en-GB" altLang="en-US" dirty="0" smtClean="0">
                <a:latin typeface="Arial" charset="0"/>
              </a:rPr>
              <a:t>IL12B) support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validity and power of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meta-analysis. It </a:t>
            </a:r>
            <a:r>
              <a:rPr lang="en-GB" altLang="en-US" dirty="0">
                <a:latin typeface="Arial" charset="0"/>
              </a:rPr>
              <a:t>is expected to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2019), which will be focus of further analysis</a:t>
            </a:r>
            <a:r>
              <a:rPr lang="en-GB" altLang="en-US" dirty="0" smtClean="0">
                <a:latin typeface="Arial" charset="0"/>
              </a:rPr>
              <a:t>.</a:t>
            </a:r>
          </a:p>
          <a:p>
            <a:r>
              <a:rPr lang="en-GB" altLang="en-US" dirty="0" smtClean="0">
                <a:latin typeface="Arial" charset="0"/>
              </a:rPr>
              <a:t>The </a:t>
            </a:r>
            <a:r>
              <a:rPr lang="en-GB" altLang="en-US" dirty="0">
                <a:latin typeface="Arial" charset="0"/>
              </a:rPr>
              <a:t>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as with associate implementations such as R packages provides information will facilitate analysis across </a:t>
            </a:r>
            <a:r>
              <a:rPr lang="en-GB" altLang="en-US" dirty="0" err="1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panels in the SCALLOP consortium with respect to TRYGGVE and overall analysis.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Generic R functions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 smtClean="0"/>
              <a:t>invnormal</a:t>
            </a:r>
            <a:endParaRPr lang="en-GB" dirty="0" smtClean="0"/>
          </a:p>
          <a:p>
            <a:r>
              <a:rPr lang="en-GB" dirty="0" smtClean="0"/>
              <a:t>log10p</a:t>
            </a:r>
          </a:p>
          <a:p>
            <a:r>
              <a:rPr lang="en-GB" dirty="0" err="1" smtClean="0"/>
              <a:t>gc.lambda</a:t>
            </a:r>
            <a:endParaRPr lang="en-GB" dirty="0" smtClean="0"/>
          </a:p>
          <a:p>
            <a:r>
              <a:rPr lang="en-GB" dirty="0" err="1" smtClean="0"/>
              <a:t>cis.vs.trans.classification</a:t>
            </a:r>
            <a:endParaRPr lang="en-GB" dirty="0" smtClean="0"/>
          </a:p>
          <a:p>
            <a:r>
              <a:rPr lang="en-GB" dirty="0" err="1" smtClean="0"/>
              <a:t>mhtplot.trunc</a:t>
            </a:r>
            <a:endParaRPr lang="en-GB" dirty="0" smtClean="0"/>
          </a:p>
          <a:p>
            <a:r>
              <a:rPr lang="en-GB" dirty="0" err="1" smtClean="0"/>
              <a:t>METAL_forestplot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…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</a:t>
            </a:r>
            <a:r>
              <a:rPr lang="en-GB" altLang="en-US" dirty="0" smtClean="0">
                <a:solidFill>
                  <a:srgbClr val="00B0F0"/>
                </a:solidFill>
                <a:latin typeface="Arial" charset="0"/>
              </a:rPr>
              <a:t>jinghuazhao.github.io/R/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1044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, e.g.,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with AILD reference data built on </a:t>
                </a:r>
                <a:r>
                  <a:rPr lang="en-GB" dirty="0" err="1"/>
                  <a:t>HapMap</a:t>
                </a:r>
                <a:r>
                  <a:rPr lang="en-GB" dirty="0"/>
                  <a:t> as derived for FUSION and 1KG for </a:t>
                </a:r>
                <a:r>
                  <a:rPr lang="en-GB" dirty="0" err="1"/>
                  <a:t>LocusZoom</a:t>
                </a:r>
                <a:r>
                  <a:rPr lang="en-GB" dirty="0"/>
                  <a:t> 1.4.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 (relevant framework built for traits with MAGENTA, MAGMA, PASCAL, </a:t>
                </a:r>
                <a:r>
                  <a:rPr lang="en-GB" dirty="0" err="1"/>
                  <a:t>DEPICT+databases</a:t>
                </a:r>
                <a:r>
                  <a:rPr lang="en-GB" dirty="0"/>
                  <a:t> but any analogy with </a:t>
                </a:r>
                <a:r>
                  <a:rPr lang="en-GB" dirty="0" err="1"/>
                  <a:t>pQTL</a:t>
                </a:r>
                <a:r>
                  <a:rPr lang="en-GB" dirty="0"/>
                  <a:t>?),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 smtClean="0">
                <a:latin typeface="Arial" charset="0"/>
              </a:rPr>
              <a:t>Association model</a:t>
            </a:r>
            <a:r>
              <a:rPr lang="en-GB" altLang="en-US" sz="2400" dirty="0" smtClean="0">
                <a:latin typeface="Arial" charset="0"/>
              </a:rPr>
              <a:t>. proteins ~ genotypes + sex + age + PCs, where the proteins were normalised with rank-based inverse normal transformation and genotypes were under additive models from </a:t>
            </a:r>
            <a:r>
              <a:rPr lang="en-GB" altLang="en-US" sz="2400" dirty="0">
                <a:latin typeface="Arial" charset="0"/>
              </a:rPr>
              <a:t>1000Genomes, UK10K+1000Genomes or HRC </a:t>
            </a:r>
            <a:r>
              <a:rPr lang="en-GB" altLang="en-US" sz="2400" dirty="0" smtClean="0">
                <a:latin typeface="Arial" charset="0"/>
              </a:rPr>
              <a:t>imputation panels. For KORA,</a:t>
            </a:r>
            <a:r>
              <a:rPr lang="en-GB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PC1-PC5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were derived from a panel of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LD-pruned SNPs, excluding six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related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individuals.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b="1" dirty="0" smtClean="0">
                <a:latin typeface="Arial" charset="0"/>
              </a:rPr>
              <a:t>Meta-analysis</a:t>
            </a:r>
            <a:r>
              <a:rPr lang="en-GB" altLang="en-US" sz="2400" dirty="0" smtClean="0">
                <a:latin typeface="Arial" charset="0"/>
              </a:rPr>
              <a:t>. Done on regression betas by METAL without </a:t>
            </a:r>
            <a:r>
              <a:rPr lang="en-GB" sz="2400" dirty="0" smtClean="0"/>
              <a:t>GC </a:t>
            </a:r>
            <a:r>
              <a:rPr lang="en-GB" sz="2400" dirty="0"/>
              <a:t>correction </a:t>
            </a:r>
            <a:r>
              <a:rPr lang="en-GB" sz="2400" dirty="0" smtClean="0"/>
              <a:t>on </a:t>
            </a:r>
            <a:r>
              <a:rPr lang="en-GB" sz="2400" dirty="0"/>
              <a:t>individual </a:t>
            </a:r>
            <a:r>
              <a:rPr lang="en-GB" sz="2400" dirty="0" smtClean="0"/>
              <a:t>studies with N</a:t>
            </a:r>
            <a:r>
              <a:rPr lang="en-GB" sz="2400" dirty="0"/>
              <a:t>&gt;=10 </a:t>
            </a:r>
            <a:r>
              <a:rPr lang="en-GB" sz="2400" dirty="0" smtClean="0"/>
              <a:t>for all variants only </a:t>
            </a:r>
            <a:r>
              <a:rPr lang="en-GB" sz="2400" dirty="0"/>
              <a:t>to </a:t>
            </a:r>
            <a:r>
              <a:rPr lang="en-GB" sz="2400" dirty="0" smtClean="0"/>
              <a:t>ensure data availability.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Signal identification.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Annotation.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did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1567</Words>
  <Application>Microsoft Office PowerPoint</Application>
  <PresentationFormat>Widescreen</PresentationFormat>
  <Paragraphs>219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PowerPoint Presentation</vt:lpstr>
      <vt:lpstr>Effect size -- MAF (L) and b/bJ (R, r=0.93)</vt:lpstr>
      <vt:lpstr>Signal identification</vt:lpstr>
      <vt:lpstr>in silico experiments</vt:lpstr>
      <vt:lpstr>Computationally efficient algorithms</vt:lpstr>
      <vt:lpstr>375 (SNP+indel) Signals</vt:lpstr>
      <vt:lpstr>PowerPoint Presentation</vt:lpstr>
      <vt:lpstr>Summary</vt:lpstr>
      <vt:lpstr>Generic R functions</vt:lpstr>
      <vt:lpstr>A reflection of the analysis</vt:lpstr>
      <vt:lpstr>Landmarks</vt:lpstr>
      <vt:lpstr>Acknowledgements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1159</cp:revision>
  <dcterms:created xsi:type="dcterms:W3CDTF">2018-11-11T14:47:16Z</dcterms:created>
  <dcterms:modified xsi:type="dcterms:W3CDTF">2019-05-28T13:09:46Z</dcterms:modified>
</cp:coreProperties>
</file>